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85" r:id="rId10"/>
    <p:sldId id="265" r:id="rId11"/>
    <p:sldId id="266" r:id="rId12"/>
    <p:sldId id="267" r:id="rId13"/>
    <p:sldId id="281" r:id="rId14"/>
    <p:sldId id="282" r:id="rId15"/>
    <p:sldId id="268" r:id="rId16"/>
    <p:sldId id="273" r:id="rId17"/>
    <p:sldId id="286" r:id="rId18"/>
    <p:sldId id="270" r:id="rId19"/>
    <p:sldId id="271" r:id="rId20"/>
    <p:sldId id="272" r:id="rId21"/>
    <p:sldId id="275" r:id="rId22"/>
    <p:sldId id="274" r:id="rId23"/>
    <p:sldId id="276" r:id="rId24"/>
    <p:sldId id="277" r:id="rId25"/>
    <p:sldId id="278" r:id="rId26"/>
    <p:sldId id="279" r:id="rId27"/>
    <p:sldId id="283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DB5A1-473B-A019-1BE3-5B2B2FE2B25E}" v="80" dt="2025-05-25T18:40:12.096"/>
    <p1510:client id="{26DF7D97-F9EA-1C5E-BAE2-1ADAF51F23FF}" v="14" dt="2025-05-25T17:23:23.256"/>
    <p1510:client id="{2889CBD7-7FE1-7E34-6D53-6C720F68FA3F}" v="564" dt="2025-05-25T19:25:24.115"/>
    <p1510:client id="{469AA1C3-E1F0-090B-32E2-DA48D022B60C}" v="256" dt="2025-05-25T12:07:49.995"/>
    <p1510:client id="{5546DCA1-B87C-33AF-56BA-2D0AC59CD05D}" v="335" dt="2025-05-25T09:42:28.462"/>
    <p1510:client id="{9AAE9FA2-15B0-261F-96D8-CCF3EEB5F0C1}" v="675" dt="2025-05-25T10:33:45.747"/>
    <p1510:client id="{A624EA18-4692-9114-B268-FEC9708A4590}" v="1068" dt="2025-05-25T07:23:02.734"/>
    <p1510:client id="{B9F6A8F7-4E1A-F943-33D5-A870B408575C}" v="25" dt="2025-05-26T05:05:35.446"/>
    <p1510:client id="{BAD0EA34-774C-EAA3-3A51-2E40998D6CA4}" v="40" dt="2025-05-25T12:11:45.297"/>
    <p1510:client id="{F986CD71-E216-0449-9454-687CBD135D74}" v="15" dt="2025-05-25T09:42:02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13847-DC67-4A15-B86C-527BC842FDAD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55FEF5F-74E2-4489-9969-960DA1DB3E9D}">
      <dgm:prSet/>
      <dgm:spPr/>
      <dgm:t>
        <a:bodyPr/>
        <a:lstStyle/>
        <a:p>
          <a:r>
            <a:rPr lang="en-US"/>
            <a:t>Branching Factor </a:t>
          </a:r>
        </a:p>
      </dgm:t>
    </dgm:pt>
    <dgm:pt modelId="{881FB803-CAC5-4E3D-9980-C8AD49A34150}" type="parTrans" cxnId="{686FE781-93F6-4B00-AF73-1CFF3F419AA9}">
      <dgm:prSet/>
      <dgm:spPr/>
      <dgm:t>
        <a:bodyPr/>
        <a:lstStyle/>
        <a:p>
          <a:endParaRPr lang="en-US"/>
        </a:p>
      </dgm:t>
    </dgm:pt>
    <dgm:pt modelId="{2E6FE59C-8B03-416F-9FE8-A257BB336F2C}" type="sibTrans" cxnId="{686FE781-93F6-4B00-AF73-1CFF3F419AA9}">
      <dgm:prSet/>
      <dgm:spPr/>
      <dgm:t>
        <a:bodyPr/>
        <a:lstStyle/>
        <a:p>
          <a:endParaRPr lang="en-US"/>
        </a:p>
      </dgm:t>
    </dgm:pt>
    <dgm:pt modelId="{8064B34E-5581-4B4A-A54E-9B7D24EF45E3}">
      <dgm:prSet/>
      <dgm:spPr/>
      <dgm:t>
        <a:bodyPr/>
        <a:lstStyle/>
        <a:p>
          <a:r>
            <a:rPr lang="en-US"/>
            <a:t>Depth of Tree</a:t>
          </a:r>
        </a:p>
      </dgm:t>
    </dgm:pt>
    <dgm:pt modelId="{0EFF522F-B117-4770-8CF7-35A83166DFFA}" type="parTrans" cxnId="{8583A8D4-34FE-4FD1-8C5F-5070045DF2D4}">
      <dgm:prSet/>
      <dgm:spPr/>
      <dgm:t>
        <a:bodyPr/>
        <a:lstStyle/>
        <a:p>
          <a:endParaRPr lang="en-US"/>
        </a:p>
      </dgm:t>
    </dgm:pt>
    <dgm:pt modelId="{D554E4DC-04FE-4782-8B8B-F569B53EBF03}" type="sibTrans" cxnId="{8583A8D4-34FE-4FD1-8C5F-5070045DF2D4}">
      <dgm:prSet/>
      <dgm:spPr/>
      <dgm:t>
        <a:bodyPr/>
        <a:lstStyle/>
        <a:p>
          <a:endParaRPr lang="en-US"/>
        </a:p>
      </dgm:t>
    </dgm:pt>
    <dgm:pt modelId="{1F0439AE-F0E3-4785-A2DD-50B7F443D388}">
      <dgm:prSet/>
      <dgm:spPr/>
      <dgm:t>
        <a:bodyPr/>
        <a:lstStyle/>
        <a:p>
          <a:r>
            <a:rPr lang="en-US"/>
            <a:t>Time complexity : Branching ^ Depth</a:t>
          </a:r>
        </a:p>
      </dgm:t>
    </dgm:pt>
    <dgm:pt modelId="{8F8D5A73-918B-448A-9AAC-22B08AEE7B0A}" type="parTrans" cxnId="{01CF3853-A1BD-4A47-BC0A-3809F9AB6594}">
      <dgm:prSet/>
      <dgm:spPr/>
      <dgm:t>
        <a:bodyPr/>
        <a:lstStyle/>
        <a:p>
          <a:endParaRPr lang="en-US"/>
        </a:p>
      </dgm:t>
    </dgm:pt>
    <dgm:pt modelId="{BB5E930A-C31F-4D92-BCEB-902B35136F33}" type="sibTrans" cxnId="{01CF3853-A1BD-4A47-BC0A-3809F9AB6594}">
      <dgm:prSet/>
      <dgm:spPr/>
      <dgm:t>
        <a:bodyPr/>
        <a:lstStyle/>
        <a:p>
          <a:endParaRPr lang="en-US"/>
        </a:p>
      </dgm:t>
    </dgm:pt>
    <dgm:pt modelId="{EC004983-DB1B-4362-950B-E02E7C61546A}" type="pres">
      <dgm:prSet presAssocID="{31313847-DC67-4A15-B86C-527BC842FDAD}" presName="vert0" presStyleCnt="0">
        <dgm:presLayoutVars>
          <dgm:dir/>
          <dgm:animOne val="branch"/>
          <dgm:animLvl val="lvl"/>
        </dgm:presLayoutVars>
      </dgm:prSet>
      <dgm:spPr/>
    </dgm:pt>
    <dgm:pt modelId="{007530A4-9C48-48FC-AA12-DA9FF7D9C8AF}" type="pres">
      <dgm:prSet presAssocID="{255FEF5F-74E2-4489-9969-960DA1DB3E9D}" presName="thickLine" presStyleLbl="alignNode1" presStyleIdx="0" presStyleCnt="3"/>
      <dgm:spPr/>
    </dgm:pt>
    <dgm:pt modelId="{EDEA3912-6D26-4269-8E57-2108C2F4F63B}" type="pres">
      <dgm:prSet presAssocID="{255FEF5F-74E2-4489-9969-960DA1DB3E9D}" presName="horz1" presStyleCnt="0"/>
      <dgm:spPr/>
    </dgm:pt>
    <dgm:pt modelId="{5517FEFC-BCAB-4BAF-A68E-04C6058F447D}" type="pres">
      <dgm:prSet presAssocID="{255FEF5F-74E2-4489-9969-960DA1DB3E9D}" presName="tx1" presStyleLbl="revTx" presStyleIdx="0" presStyleCnt="3"/>
      <dgm:spPr/>
    </dgm:pt>
    <dgm:pt modelId="{D8E03318-F2A3-41A9-B9E3-54E7BF98A540}" type="pres">
      <dgm:prSet presAssocID="{255FEF5F-74E2-4489-9969-960DA1DB3E9D}" presName="vert1" presStyleCnt="0"/>
      <dgm:spPr/>
    </dgm:pt>
    <dgm:pt modelId="{07FDCCDA-306B-4D23-81A1-C96EC141C611}" type="pres">
      <dgm:prSet presAssocID="{8064B34E-5581-4B4A-A54E-9B7D24EF45E3}" presName="thickLine" presStyleLbl="alignNode1" presStyleIdx="1" presStyleCnt="3"/>
      <dgm:spPr/>
    </dgm:pt>
    <dgm:pt modelId="{A7683431-B536-4654-992E-2885CB1034B6}" type="pres">
      <dgm:prSet presAssocID="{8064B34E-5581-4B4A-A54E-9B7D24EF45E3}" presName="horz1" presStyleCnt="0"/>
      <dgm:spPr/>
    </dgm:pt>
    <dgm:pt modelId="{5557BA4B-1D39-4F93-8AD1-3067E32C4A41}" type="pres">
      <dgm:prSet presAssocID="{8064B34E-5581-4B4A-A54E-9B7D24EF45E3}" presName="tx1" presStyleLbl="revTx" presStyleIdx="1" presStyleCnt="3"/>
      <dgm:spPr/>
    </dgm:pt>
    <dgm:pt modelId="{6DB9A61F-1DFB-4DCA-9CAA-0D69B929F103}" type="pres">
      <dgm:prSet presAssocID="{8064B34E-5581-4B4A-A54E-9B7D24EF45E3}" presName="vert1" presStyleCnt="0"/>
      <dgm:spPr/>
    </dgm:pt>
    <dgm:pt modelId="{5613040D-A7A1-40CC-9ECD-2889744C39F8}" type="pres">
      <dgm:prSet presAssocID="{1F0439AE-F0E3-4785-A2DD-50B7F443D388}" presName="thickLine" presStyleLbl="alignNode1" presStyleIdx="2" presStyleCnt="3"/>
      <dgm:spPr/>
    </dgm:pt>
    <dgm:pt modelId="{413C3A3C-65F2-4B5B-8EBF-FF0D5F91EC29}" type="pres">
      <dgm:prSet presAssocID="{1F0439AE-F0E3-4785-A2DD-50B7F443D388}" presName="horz1" presStyleCnt="0"/>
      <dgm:spPr/>
    </dgm:pt>
    <dgm:pt modelId="{C9044184-C715-4DD7-AA1E-7F0F84FDA114}" type="pres">
      <dgm:prSet presAssocID="{1F0439AE-F0E3-4785-A2DD-50B7F443D388}" presName="tx1" presStyleLbl="revTx" presStyleIdx="2" presStyleCnt="3"/>
      <dgm:spPr/>
    </dgm:pt>
    <dgm:pt modelId="{696BAD8D-B4B0-4694-98C5-FE5B88AD15D8}" type="pres">
      <dgm:prSet presAssocID="{1F0439AE-F0E3-4785-A2DD-50B7F443D388}" presName="vert1" presStyleCnt="0"/>
      <dgm:spPr/>
    </dgm:pt>
  </dgm:ptLst>
  <dgm:cxnLst>
    <dgm:cxn modelId="{9F17EF30-007E-4370-9FEC-229B758E7C7C}" type="presOf" srcId="{1F0439AE-F0E3-4785-A2DD-50B7F443D388}" destId="{C9044184-C715-4DD7-AA1E-7F0F84FDA114}" srcOrd="0" destOrd="0" presId="urn:microsoft.com/office/officeart/2008/layout/LinedList"/>
    <dgm:cxn modelId="{B1F76F64-FD95-413F-95F0-D30FC86DE532}" type="presOf" srcId="{8064B34E-5581-4B4A-A54E-9B7D24EF45E3}" destId="{5557BA4B-1D39-4F93-8AD1-3067E32C4A41}" srcOrd="0" destOrd="0" presId="urn:microsoft.com/office/officeart/2008/layout/LinedList"/>
    <dgm:cxn modelId="{01CF3853-A1BD-4A47-BC0A-3809F9AB6594}" srcId="{31313847-DC67-4A15-B86C-527BC842FDAD}" destId="{1F0439AE-F0E3-4785-A2DD-50B7F443D388}" srcOrd="2" destOrd="0" parTransId="{8F8D5A73-918B-448A-9AAC-22B08AEE7B0A}" sibTransId="{BB5E930A-C31F-4D92-BCEB-902B35136F33}"/>
    <dgm:cxn modelId="{54CCA47C-828D-4C21-B51A-CBF414FF0889}" type="presOf" srcId="{31313847-DC67-4A15-B86C-527BC842FDAD}" destId="{EC004983-DB1B-4362-950B-E02E7C61546A}" srcOrd="0" destOrd="0" presId="urn:microsoft.com/office/officeart/2008/layout/LinedList"/>
    <dgm:cxn modelId="{686FE781-93F6-4B00-AF73-1CFF3F419AA9}" srcId="{31313847-DC67-4A15-B86C-527BC842FDAD}" destId="{255FEF5F-74E2-4489-9969-960DA1DB3E9D}" srcOrd="0" destOrd="0" parTransId="{881FB803-CAC5-4E3D-9980-C8AD49A34150}" sibTransId="{2E6FE59C-8B03-416F-9FE8-A257BB336F2C}"/>
    <dgm:cxn modelId="{8583A8D4-34FE-4FD1-8C5F-5070045DF2D4}" srcId="{31313847-DC67-4A15-B86C-527BC842FDAD}" destId="{8064B34E-5581-4B4A-A54E-9B7D24EF45E3}" srcOrd="1" destOrd="0" parTransId="{0EFF522F-B117-4770-8CF7-35A83166DFFA}" sibTransId="{D554E4DC-04FE-4782-8B8B-F569B53EBF03}"/>
    <dgm:cxn modelId="{C00F14EA-5D7A-48D6-A5ED-CCA75B94A77A}" type="presOf" srcId="{255FEF5F-74E2-4489-9969-960DA1DB3E9D}" destId="{5517FEFC-BCAB-4BAF-A68E-04C6058F447D}" srcOrd="0" destOrd="0" presId="urn:microsoft.com/office/officeart/2008/layout/LinedList"/>
    <dgm:cxn modelId="{D1AF0C64-D231-4238-BBC8-C5490D39CE00}" type="presParOf" srcId="{EC004983-DB1B-4362-950B-E02E7C61546A}" destId="{007530A4-9C48-48FC-AA12-DA9FF7D9C8AF}" srcOrd="0" destOrd="0" presId="urn:microsoft.com/office/officeart/2008/layout/LinedList"/>
    <dgm:cxn modelId="{D373D5BD-9511-445C-AAEC-E92933AAE395}" type="presParOf" srcId="{EC004983-DB1B-4362-950B-E02E7C61546A}" destId="{EDEA3912-6D26-4269-8E57-2108C2F4F63B}" srcOrd="1" destOrd="0" presId="urn:microsoft.com/office/officeart/2008/layout/LinedList"/>
    <dgm:cxn modelId="{4294BBCD-18E4-45CA-8505-A35AA3E1411F}" type="presParOf" srcId="{EDEA3912-6D26-4269-8E57-2108C2F4F63B}" destId="{5517FEFC-BCAB-4BAF-A68E-04C6058F447D}" srcOrd="0" destOrd="0" presId="urn:microsoft.com/office/officeart/2008/layout/LinedList"/>
    <dgm:cxn modelId="{AA35B443-1C2A-44FB-8381-578B2F996A6F}" type="presParOf" srcId="{EDEA3912-6D26-4269-8E57-2108C2F4F63B}" destId="{D8E03318-F2A3-41A9-B9E3-54E7BF98A540}" srcOrd="1" destOrd="0" presId="urn:microsoft.com/office/officeart/2008/layout/LinedList"/>
    <dgm:cxn modelId="{3F5BE145-62C9-457D-9DCC-E9E15B18D917}" type="presParOf" srcId="{EC004983-DB1B-4362-950B-E02E7C61546A}" destId="{07FDCCDA-306B-4D23-81A1-C96EC141C611}" srcOrd="2" destOrd="0" presId="urn:microsoft.com/office/officeart/2008/layout/LinedList"/>
    <dgm:cxn modelId="{E0A66DB2-3C08-49A8-A6F3-D697053E550F}" type="presParOf" srcId="{EC004983-DB1B-4362-950B-E02E7C61546A}" destId="{A7683431-B536-4654-992E-2885CB1034B6}" srcOrd="3" destOrd="0" presId="urn:microsoft.com/office/officeart/2008/layout/LinedList"/>
    <dgm:cxn modelId="{BCA61EEE-D8C1-4516-8D7E-72F3983CF3D3}" type="presParOf" srcId="{A7683431-B536-4654-992E-2885CB1034B6}" destId="{5557BA4B-1D39-4F93-8AD1-3067E32C4A41}" srcOrd="0" destOrd="0" presId="urn:microsoft.com/office/officeart/2008/layout/LinedList"/>
    <dgm:cxn modelId="{CF049849-0445-428B-A5C0-2CBD44554E6A}" type="presParOf" srcId="{A7683431-B536-4654-992E-2885CB1034B6}" destId="{6DB9A61F-1DFB-4DCA-9CAA-0D69B929F103}" srcOrd="1" destOrd="0" presId="urn:microsoft.com/office/officeart/2008/layout/LinedList"/>
    <dgm:cxn modelId="{9A50A831-B6D6-4F7A-A07B-D82A7A025080}" type="presParOf" srcId="{EC004983-DB1B-4362-950B-E02E7C61546A}" destId="{5613040D-A7A1-40CC-9ECD-2889744C39F8}" srcOrd="4" destOrd="0" presId="urn:microsoft.com/office/officeart/2008/layout/LinedList"/>
    <dgm:cxn modelId="{4593BCB7-B804-4573-9E09-88E22BCFEDAB}" type="presParOf" srcId="{EC004983-DB1B-4362-950B-E02E7C61546A}" destId="{413C3A3C-65F2-4B5B-8EBF-FF0D5F91EC29}" srcOrd="5" destOrd="0" presId="urn:microsoft.com/office/officeart/2008/layout/LinedList"/>
    <dgm:cxn modelId="{5F247041-E6F0-43A0-B5AE-ECBD8ED4C1E6}" type="presParOf" srcId="{413C3A3C-65F2-4B5B-8EBF-FF0D5F91EC29}" destId="{C9044184-C715-4DD7-AA1E-7F0F84FDA114}" srcOrd="0" destOrd="0" presId="urn:microsoft.com/office/officeart/2008/layout/LinedList"/>
    <dgm:cxn modelId="{0315BFD0-29F6-4E98-93B0-13688DF61606}" type="presParOf" srcId="{413C3A3C-65F2-4B5B-8EBF-FF0D5F91EC29}" destId="{696BAD8D-B4B0-4694-98C5-FE5B88AD15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530A4-9C48-48FC-AA12-DA9FF7D9C8AF}">
      <dsp:nvSpPr>
        <dsp:cNvPr id="0" name=""/>
        <dsp:cNvSpPr/>
      </dsp:nvSpPr>
      <dsp:spPr>
        <a:xfrm>
          <a:off x="0" y="1882"/>
          <a:ext cx="369042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17FEFC-BCAB-4BAF-A68E-04C6058F447D}">
      <dsp:nvSpPr>
        <dsp:cNvPr id="0" name=""/>
        <dsp:cNvSpPr/>
      </dsp:nvSpPr>
      <dsp:spPr>
        <a:xfrm>
          <a:off x="0" y="1882"/>
          <a:ext cx="3690425" cy="128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Branching Factor </a:t>
          </a:r>
        </a:p>
      </dsp:txBody>
      <dsp:txXfrm>
        <a:off x="0" y="1882"/>
        <a:ext cx="3690425" cy="1283738"/>
      </dsp:txXfrm>
    </dsp:sp>
    <dsp:sp modelId="{07FDCCDA-306B-4D23-81A1-C96EC141C611}">
      <dsp:nvSpPr>
        <dsp:cNvPr id="0" name=""/>
        <dsp:cNvSpPr/>
      </dsp:nvSpPr>
      <dsp:spPr>
        <a:xfrm>
          <a:off x="0" y="1285620"/>
          <a:ext cx="369042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57BA4B-1D39-4F93-8AD1-3067E32C4A41}">
      <dsp:nvSpPr>
        <dsp:cNvPr id="0" name=""/>
        <dsp:cNvSpPr/>
      </dsp:nvSpPr>
      <dsp:spPr>
        <a:xfrm>
          <a:off x="0" y="1285620"/>
          <a:ext cx="3690425" cy="128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Depth of Tree</a:t>
          </a:r>
        </a:p>
      </dsp:txBody>
      <dsp:txXfrm>
        <a:off x="0" y="1285620"/>
        <a:ext cx="3690425" cy="1283738"/>
      </dsp:txXfrm>
    </dsp:sp>
    <dsp:sp modelId="{5613040D-A7A1-40CC-9ECD-2889744C39F8}">
      <dsp:nvSpPr>
        <dsp:cNvPr id="0" name=""/>
        <dsp:cNvSpPr/>
      </dsp:nvSpPr>
      <dsp:spPr>
        <a:xfrm>
          <a:off x="0" y="2569358"/>
          <a:ext cx="369042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044184-C715-4DD7-AA1E-7F0F84FDA114}">
      <dsp:nvSpPr>
        <dsp:cNvPr id="0" name=""/>
        <dsp:cNvSpPr/>
      </dsp:nvSpPr>
      <dsp:spPr>
        <a:xfrm>
          <a:off x="0" y="2569358"/>
          <a:ext cx="3690425" cy="128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Time complexity : Branching ^ Depth</a:t>
          </a:r>
        </a:p>
      </dsp:txBody>
      <dsp:txXfrm>
        <a:off x="0" y="2569358"/>
        <a:ext cx="3690425" cy="1283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40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3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7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7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842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4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3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24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2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7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4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E6EED-A5E9-F0C9-3BF1-5C30B0AE34F6}"/>
              </a:ext>
            </a:extLst>
          </p:cNvPr>
          <p:cNvSpPr txBox="1"/>
          <p:nvPr/>
        </p:nvSpPr>
        <p:spPr>
          <a:xfrm>
            <a:off x="779164" y="1517610"/>
            <a:ext cx="62627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Title 2: Integrating Aerial Images from a Drone to Enhance Autonomous Robot Navigation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7EE9E-6CE2-93A2-3AE8-AA62C8E88441}"/>
              </a:ext>
            </a:extLst>
          </p:cNvPr>
          <p:cNvSpPr txBox="1"/>
          <p:nvPr/>
        </p:nvSpPr>
        <p:spPr>
          <a:xfrm>
            <a:off x="781048" y="397688"/>
            <a:ext cx="625748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Title 1:</a:t>
            </a:r>
            <a:r>
              <a:rPr lang="en-US" sz="2400"/>
              <a:t> </a:t>
            </a:r>
            <a:r>
              <a:rPr lang="en-US" sz="2400" b="1">
                <a:ea typeface="+mn-lt"/>
                <a:cs typeface="+mn-lt"/>
              </a:rPr>
              <a:t>Mobile Robot-Drone Co-operation for Efficient Path Planning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E59D5-934D-3817-1C07-2673C86BA83C}"/>
              </a:ext>
            </a:extLst>
          </p:cNvPr>
          <p:cNvSpPr txBox="1"/>
          <p:nvPr/>
        </p:nvSpPr>
        <p:spPr>
          <a:xfrm>
            <a:off x="777560" y="2995267"/>
            <a:ext cx="45346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Under the Guidance of </a:t>
            </a:r>
          </a:p>
          <a:p>
            <a:r>
              <a:rPr lang="en-US" sz="2400" b="1" i="1">
                <a:latin typeface="Neue Haas Grotesk Text Pro"/>
              </a:rPr>
              <a:t>Prof. </a:t>
            </a:r>
            <a:r>
              <a:rPr lang="en-US" sz="2400" b="1">
                <a:latin typeface="Neue Haas Grotesk Text Pro"/>
              </a:rPr>
              <a:t>Shivashankar B. Nai</a:t>
            </a:r>
            <a:r>
              <a:rPr lang="en-US" sz="2400">
                <a:latin typeface="Neue Haas Grotesk Text Pro"/>
              </a:rPr>
              <a:t>r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CD05E-E6D4-8C6E-5F53-8829C4B34021}"/>
              </a:ext>
            </a:extLst>
          </p:cNvPr>
          <p:cNvSpPr txBox="1"/>
          <p:nvPr/>
        </p:nvSpPr>
        <p:spPr>
          <a:xfrm>
            <a:off x="4763064" y="5265963"/>
            <a:ext cx="36140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Dhaval Parmar (234156004)</a:t>
            </a:r>
          </a:p>
          <a:p>
            <a:r>
              <a:rPr lang="en-US" sz="2000" err="1"/>
              <a:t>M.Tech</a:t>
            </a:r>
            <a:r>
              <a:rPr lang="en-US" sz="2000"/>
              <a:t> CICPS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5C2B-F8D1-B3BF-1214-996979E64FC4}"/>
              </a:ext>
            </a:extLst>
          </p:cNvPr>
          <p:cNvSpPr txBox="1"/>
          <p:nvPr/>
        </p:nvSpPr>
        <p:spPr>
          <a:xfrm>
            <a:off x="634093" y="5265963"/>
            <a:ext cx="36140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Deepak Yadav (234156003)</a:t>
            </a:r>
          </a:p>
          <a:p>
            <a:r>
              <a:rPr lang="en-US" sz="2000" err="1"/>
              <a:t>M.Tech</a:t>
            </a:r>
            <a:r>
              <a:rPr lang="en-US" sz="2000"/>
              <a:t> CICPS</a:t>
            </a:r>
          </a:p>
        </p:txBody>
      </p:sp>
      <p:pic>
        <p:nvPicPr>
          <p:cNvPr id="5" name="Picture 4" descr="A logo with a symbol in the middle&#10;&#10;AI-generated content may be incorrect.">
            <a:extLst>
              <a:ext uri="{FF2B5EF4-FFF2-40B4-BE49-F238E27FC236}">
                <a16:creationId xmlns:a16="http://schemas.microsoft.com/office/drawing/2014/main" id="{DD9FAF30-C84C-71AF-05BA-29636BA9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974" y="402565"/>
            <a:ext cx="4423940" cy="445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C5F42-53B5-9CDB-2B4E-F80E1070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365760"/>
            <a:ext cx="10530840" cy="83570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entury Schoolbook"/>
              </a:rPr>
              <a:t>Comparative Study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8D7B6-0782-54B4-788F-80C3000E1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72" y="1382486"/>
            <a:ext cx="9433560" cy="393768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solidFill>
                  <a:srgbClr val="FFFFFF"/>
                </a:solidFill>
                <a:latin typeface="Century Schoolbook"/>
              </a:rPr>
              <a:t>DGA-Star (Dynamic Grid A-Star)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 spc="10">
                <a:solidFill>
                  <a:srgbClr val="FFFFFF"/>
                </a:solidFill>
                <a:latin typeface="Century Schoolbook"/>
              </a:rPr>
              <a:t>Adapts grid resolution based on obstacle density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>
                <a:solidFill>
                  <a:srgbClr val="FFFFFF"/>
                </a:solidFill>
                <a:latin typeface="Century Schoolbook"/>
              </a:rPr>
              <a:t>Balances accuracy and computation by refining only cluttered regions</a:t>
            </a:r>
          </a:p>
          <a:p>
            <a:r>
              <a:rPr lang="en" sz="2000">
                <a:latin typeface="Neue Haas Grotesk Text Pro"/>
              </a:rPr>
              <a:t>A-Star (A*)</a:t>
            </a:r>
          </a:p>
          <a:p>
            <a:pPr lvl="1">
              <a:buFont typeface="Courier New" pitchFamily="34" charset="0"/>
              <a:buChar char="o"/>
            </a:pPr>
            <a:r>
              <a:rPr lang="en" sz="1800" spc="10">
                <a:solidFill>
                  <a:srgbClr val="FFFFFF"/>
                </a:solidFill>
                <a:latin typeface="Neue Haas Grotesk Text Pro"/>
              </a:rPr>
              <a:t>Best performance in static environments.</a:t>
            </a:r>
          </a:p>
          <a:p>
            <a:pPr lvl="1">
              <a:buFont typeface="Courier New" pitchFamily="34" charset="0"/>
              <a:buChar char="o"/>
            </a:pPr>
            <a:r>
              <a:rPr lang="en" sz="2000" spc="10">
                <a:solidFill>
                  <a:srgbClr val="FFFFFF"/>
                </a:solidFill>
                <a:latin typeface="Neue Haas Grotesk Text Pro"/>
              </a:rPr>
              <a:t>Balances speed and optimality using heuristics</a:t>
            </a:r>
            <a:endParaRPr lang="en" sz="1800" spc="10">
              <a:solidFill>
                <a:srgbClr val="FFFFFF"/>
              </a:solidFill>
              <a:latin typeface="Neue Haas Grotesk Text Pro"/>
            </a:endParaRPr>
          </a:p>
          <a:p>
            <a:pPr>
              <a:spcBef>
                <a:spcPts val="1400"/>
              </a:spcBef>
              <a:spcAft>
                <a:spcPts val="200"/>
              </a:spcAft>
              <a:buFont typeface="Arial" pitchFamily="34" charset="0"/>
              <a:buChar char="•"/>
            </a:pPr>
            <a:r>
              <a:rPr lang="en" sz="2000">
                <a:solidFill>
                  <a:srgbClr val="FFFFFF"/>
                </a:solidFill>
                <a:latin typeface="Neue Haas Grotesk Text Pro"/>
              </a:rPr>
              <a:t>D-Star (Dynamic A-Star)</a:t>
            </a:r>
          </a:p>
          <a:p>
            <a:pPr lvl="1">
              <a:buFont typeface="Courier New" pitchFamily="34" charset="0"/>
              <a:buChar char="o"/>
            </a:pPr>
            <a:r>
              <a:rPr lang="en" sz="2000" spc="10">
                <a:solidFill>
                  <a:srgbClr val="FFFFFF"/>
                </a:solidFill>
                <a:latin typeface="Neue Haas Grotesk Text Pro"/>
              </a:rPr>
              <a:t>Designed for real-time replanning in dynamic environments </a:t>
            </a:r>
          </a:p>
          <a:p>
            <a:pPr lvl="1">
              <a:buFont typeface="Courier New" pitchFamily="34" charset="0"/>
              <a:buChar char="o"/>
            </a:pPr>
            <a:r>
              <a:rPr lang="en" sz="2000" spc="10">
                <a:solidFill>
                  <a:srgbClr val="FFFFFF"/>
                </a:solidFill>
                <a:latin typeface="Neue Haas Grotesk Text Pro"/>
              </a:rPr>
              <a:t>Continuously updates path when obstacles change or move.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54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7EF9B-1D27-5F7A-A769-889E12717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15" y="376646"/>
            <a:ext cx="9692640" cy="109333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/>
              <a:t>Qualitative Comparison between DGA-Star(Green), A-Star(Blue) and D-Star (Yellow)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0320E-1E0E-24C0-FA69-18AEE710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56" y="2049916"/>
            <a:ext cx="4782911" cy="4782911"/>
          </a:xfrm>
          <a:prstGeom prst="rect">
            <a:avLst/>
          </a:prstGeom>
        </p:spPr>
      </p:pic>
      <p:pic>
        <p:nvPicPr>
          <p:cNvPr id="6" name="Picture 5" descr="A grid with black squares and blue dots&#10;&#10;AI-generated content may be incorrect.">
            <a:extLst>
              <a:ext uri="{FF2B5EF4-FFF2-40B4-BE49-F238E27FC236}">
                <a16:creationId xmlns:a16="http://schemas.microsoft.com/office/drawing/2014/main" id="{9681A90E-B862-DDFC-B0F3-7892327CD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02" y="2126116"/>
            <a:ext cx="4619623" cy="46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3D811-17E1-C23E-660D-57F31693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>
                <a:solidFill>
                  <a:srgbClr val="FFFFFF"/>
                </a:solidFill>
              </a:rPr>
              <a:t>Path Comparision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grid with many squares&#10;&#10;AI-generated content may be incorrect.">
            <a:extLst>
              <a:ext uri="{FF2B5EF4-FFF2-40B4-BE49-F238E27FC236}">
                <a16:creationId xmlns:a16="http://schemas.microsoft.com/office/drawing/2014/main" id="{9EABBEEF-6C4B-D91D-971A-118C50F1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13" y="506083"/>
            <a:ext cx="5839346" cy="583934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9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F358-E14E-DC81-5516-6E48790F6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640081"/>
            <a:ext cx="4954920" cy="1606948"/>
          </a:xfrm>
        </p:spPr>
        <p:txBody>
          <a:bodyPr>
            <a:normAutofit/>
          </a:bodyPr>
          <a:lstStyle/>
          <a:p>
            <a:r>
              <a:rPr lang="en-US" b="1">
                <a:latin typeface="Neue Haas Grotesk Text Pro"/>
              </a:rPr>
              <a:t>Drone Flight</a:t>
            </a:r>
            <a:endParaRPr lang="en-US">
              <a:latin typeface="Neue Haas Grotesk Text Pro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8AB1D-5D2D-D88A-BC9E-47B61DBE5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60106"/>
            <a:ext cx="4954920" cy="37248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Century Schoolbook"/>
              </a:rPr>
              <a:t>PID Controller</a:t>
            </a:r>
          </a:p>
          <a:p>
            <a:r>
              <a:rPr lang="en-US">
                <a:latin typeface="Century Schoolbook"/>
              </a:rPr>
              <a:t>Camera</a:t>
            </a:r>
          </a:p>
          <a:p>
            <a:r>
              <a:rPr lang="en-US">
                <a:latin typeface="Century Schoolbook"/>
              </a:rPr>
              <a:t>Emitter</a:t>
            </a:r>
          </a:p>
          <a:p>
            <a:r>
              <a:rPr lang="en-US">
                <a:latin typeface="Century Schoolbook"/>
              </a:rPr>
              <a:t>GPS</a:t>
            </a:r>
          </a:p>
        </p:txBody>
      </p:sp>
      <p:pic>
        <p:nvPicPr>
          <p:cNvPr id="4" name="Picture 3" descr="Drone.png&#10;&#10;A drone on a chessboard&#10;&#10;AI-generated content may be incorrect.">
            <a:extLst>
              <a:ext uri="{FF2B5EF4-FFF2-40B4-BE49-F238E27FC236}">
                <a16:creationId xmlns:a16="http://schemas.microsoft.com/office/drawing/2014/main" id="{5D71AE27-8EBA-BC11-B004-999954B2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86" y="640081"/>
            <a:ext cx="2639991" cy="2628899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21EBCE8-B0CB-CA43-FE6A-24B0F7B8B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28" y="3589021"/>
            <a:ext cx="3973908" cy="19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9CA7-76A6-02A6-6070-F23B9B0C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>
                <a:latin typeface="Century Schoolbook"/>
              </a:rPr>
              <a:t>Ground Robot</a:t>
            </a:r>
          </a:p>
          <a:p>
            <a:endParaRPr lang="en-US"/>
          </a:p>
        </p:txBody>
      </p:sp>
      <p:sp>
        <p:nvSpPr>
          <p:cNvPr id="41" name="Content Placeholder 32">
            <a:extLst>
              <a:ext uri="{FF2B5EF4-FFF2-40B4-BE49-F238E27FC236}">
                <a16:creationId xmlns:a16="http://schemas.microsoft.com/office/drawing/2014/main" id="{4599F9E3-E372-05CD-3005-AD7304C1B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4534048" cy="38549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Compass</a:t>
            </a:r>
          </a:p>
          <a:p>
            <a:r>
              <a:rPr lang="en-US"/>
              <a:t>GPS</a:t>
            </a:r>
          </a:p>
          <a:p>
            <a:r>
              <a:rPr lang="en-US"/>
              <a:t>Receiver</a:t>
            </a:r>
          </a:p>
          <a:p>
            <a:endParaRPr lang="en-US"/>
          </a:p>
        </p:txBody>
      </p:sp>
      <p:pic>
        <p:nvPicPr>
          <p:cNvPr id="5" name="Content Placeholder 4" descr="A red drum on a checkered floor&#10;&#10;AI-generated content may be incorrect.">
            <a:extLst>
              <a:ext uri="{FF2B5EF4-FFF2-40B4-BE49-F238E27FC236}">
                <a16:creationId xmlns:a16="http://schemas.microsoft.com/office/drawing/2014/main" id="{0CED054F-C1CC-242C-C5A0-9C60B5D9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46" b="859"/>
          <a:stretch>
            <a:fillRect/>
          </a:stretch>
        </p:blipFill>
        <p:spPr>
          <a:xfrm>
            <a:off x="5633157" y="1847016"/>
            <a:ext cx="5209989" cy="31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28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38C6D-A77A-4FD8-7300-E2FE2905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7" y="553499"/>
            <a:ext cx="9692640" cy="773389"/>
          </a:xfrm>
        </p:spPr>
        <p:txBody>
          <a:bodyPr>
            <a:normAutofit/>
          </a:bodyPr>
          <a:lstStyle/>
          <a:p>
            <a:r>
              <a:rPr lang="en-US"/>
              <a:t>System Architecture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diagram of a algorithm&#10;&#10;AI-generated content may be incorrect.">
            <a:extLst>
              <a:ext uri="{FF2B5EF4-FFF2-40B4-BE49-F238E27FC236}">
                <a16:creationId xmlns:a16="http://schemas.microsoft.com/office/drawing/2014/main" id="{75D694BF-BB9B-AE42-E63F-3F6ADD05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52" y="1466966"/>
            <a:ext cx="10546522" cy="51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0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6ECE8-2DC2-36FA-9989-2F8BA56C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33" y="266369"/>
            <a:ext cx="9692640" cy="685041"/>
          </a:xfrm>
        </p:spPr>
        <p:txBody>
          <a:bodyPr>
            <a:normAutofit fontScale="90000"/>
          </a:bodyPr>
          <a:lstStyle/>
          <a:p>
            <a:r>
              <a:rPr lang="en-US"/>
              <a:t>Workflow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diagram of a flowchart&#10;&#10;AI-generated content may be incorrect.">
            <a:extLst>
              <a:ext uri="{FF2B5EF4-FFF2-40B4-BE49-F238E27FC236}">
                <a16:creationId xmlns:a16="http://schemas.microsoft.com/office/drawing/2014/main" id="{1691DF6B-3F8A-5085-7674-52F9E6982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65" y="1345433"/>
            <a:ext cx="7719391" cy="5019897"/>
          </a:xfrm>
        </p:spPr>
      </p:pic>
    </p:spTree>
    <p:extLst>
      <p:ext uri="{BB962C8B-B14F-4D97-AF65-F5344CB8AC3E}">
        <p14:creationId xmlns:p14="http://schemas.microsoft.com/office/powerpoint/2010/main" val="3076506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781DDF-FAC9-41BA-A2E2-B4F31ED73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D04ED-752D-56B6-F8AC-CE9F4D55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609" y="2767129"/>
            <a:ext cx="2853005" cy="21532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/>
              <a:t>PlutoX Drone Images</a:t>
            </a:r>
          </a:p>
        </p:txBody>
      </p:sp>
      <p:pic>
        <p:nvPicPr>
          <p:cNvPr id="4" name="Picture 3" descr="A large grassy field with trees in the background&#10;&#10;AI-generated content may be incorrect.">
            <a:extLst>
              <a:ext uri="{FF2B5EF4-FFF2-40B4-BE49-F238E27FC236}">
                <a16:creationId xmlns:a16="http://schemas.microsoft.com/office/drawing/2014/main" id="{13D28B12-4342-584B-0782-3FD1940E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" r="3" b="3"/>
          <a:stretch>
            <a:fillRect/>
          </a:stretch>
        </p:blipFill>
        <p:spPr>
          <a:xfrm>
            <a:off x="1133794" y="293915"/>
            <a:ext cx="6314094" cy="3433038"/>
          </a:xfrm>
          <a:prstGeom prst="rect">
            <a:avLst/>
          </a:prstGeom>
        </p:spPr>
      </p:pic>
      <p:pic>
        <p:nvPicPr>
          <p:cNvPr id="5" name="Picture 4" descr="A large field with a building in the background&#10;&#10;AI-generated content may be incorrect.">
            <a:extLst>
              <a:ext uri="{FF2B5EF4-FFF2-40B4-BE49-F238E27FC236}">
                <a16:creationId xmlns:a16="http://schemas.microsoft.com/office/drawing/2014/main" id="{371AEBC6-5E31-5CCA-9508-BBE92FCE10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70" r="3" b="17298"/>
          <a:stretch>
            <a:fillRect/>
          </a:stretch>
        </p:blipFill>
        <p:spPr>
          <a:xfrm>
            <a:off x="1122909" y="3848906"/>
            <a:ext cx="6324981" cy="2736792"/>
          </a:xfrm>
          <a:prstGeom prst="rect">
            <a:avLst/>
          </a:prstGeom>
        </p:spPr>
      </p:pic>
      <p:pic>
        <p:nvPicPr>
          <p:cNvPr id="3" name="Picture 2" descr="A drone with four propellers&#10;&#10;AI-generated content may be incorrect.">
            <a:extLst>
              <a:ext uri="{FF2B5EF4-FFF2-40B4-BE49-F238E27FC236}">
                <a16:creationId xmlns:a16="http://schemas.microsoft.com/office/drawing/2014/main" id="{91F34D99-4532-EC6D-6CB3-AFF666AB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466" y="63749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8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video game of a vehicle&#10;&#10;AI-generated content may be incorrect.">
            <a:extLst>
              <a:ext uri="{FF2B5EF4-FFF2-40B4-BE49-F238E27FC236}">
                <a16:creationId xmlns:a16="http://schemas.microsoft.com/office/drawing/2014/main" id="{56068918-C380-E121-780B-BC01AA99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5" y="1817066"/>
            <a:ext cx="3469860" cy="3488910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A715625-5873-71E5-D289-58BE0E37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764" y="1812303"/>
            <a:ext cx="3402081" cy="3476348"/>
          </a:xfrm>
          <a:prstGeom prst="rect">
            <a:avLst/>
          </a:prstGeom>
        </p:spPr>
      </p:pic>
      <p:pic>
        <p:nvPicPr>
          <p:cNvPr id="6" name="Picture 5" descr="A black and white image of a group of squares&#10;&#10;AI-generated content may be incorrect.">
            <a:extLst>
              <a:ext uri="{FF2B5EF4-FFF2-40B4-BE49-F238E27FC236}">
                <a16:creationId xmlns:a16="http://schemas.microsoft.com/office/drawing/2014/main" id="{81466D78-E533-87CA-E6DB-C9BCA59C6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524" y="1812303"/>
            <a:ext cx="3333473" cy="3487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38242C-39CF-234B-74C2-0A988828198A}"/>
              </a:ext>
            </a:extLst>
          </p:cNvPr>
          <p:cNvSpPr txBox="1"/>
          <p:nvPr/>
        </p:nvSpPr>
        <p:spPr>
          <a:xfrm>
            <a:off x="225405" y="449035"/>
            <a:ext cx="92323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Image 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B8B62-905E-BD83-E035-49E96B286BB4}"/>
              </a:ext>
            </a:extLst>
          </p:cNvPr>
          <p:cNvSpPr txBox="1"/>
          <p:nvPr/>
        </p:nvSpPr>
        <p:spPr>
          <a:xfrm>
            <a:off x="323849" y="5480957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      (a)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ADC56-9452-0A7A-9B4C-DE771BEA1E87}"/>
              </a:ext>
            </a:extLst>
          </p:cNvPr>
          <p:cNvSpPr txBox="1"/>
          <p:nvPr/>
        </p:nvSpPr>
        <p:spPr>
          <a:xfrm>
            <a:off x="323849" y="5851071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   Original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33213-1142-4268-EE0D-A71F029E82D0}"/>
              </a:ext>
            </a:extLst>
          </p:cNvPr>
          <p:cNvSpPr txBox="1"/>
          <p:nvPr/>
        </p:nvSpPr>
        <p:spPr>
          <a:xfrm>
            <a:off x="4231820" y="5480956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      (b)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65CCF-298E-9EE3-11FD-FDAD9A5E451B}"/>
              </a:ext>
            </a:extLst>
          </p:cNvPr>
          <p:cNvSpPr txBox="1"/>
          <p:nvPr/>
        </p:nvSpPr>
        <p:spPr>
          <a:xfrm>
            <a:off x="7922077" y="5480956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      (c)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D53D8-126C-E475-7935-9B930B530606}"/>
              </a:ext>
            </a:extLst>
          </p:cNvPr>
          <p:cNvSpPr txBox="1"/>
          <p:nvPr/>
        </p:nvSpPr>
        <p:spPr>
          <a:xfrm>
            <a:off x="4231820" y="5851071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  Obstacle Contours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D4780-8661-8EB9-C198-4DB084399017}"/>
              </a:ext>
            </a:extLst>
          </p:cNvPr>
          <p:cNvSpPr txBox="1"/>
          <p:nvPr/>
        </p:nvSpPr>
        <p:spPr>
          <a:xfrm>
            <a:off x="7922077" y="5851070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   Binary Image</a:t>
            </a:r>
          </a:p>
        </p:txBody>
      </p:sp>
    </p:spTree>
    <p:extLst>
      <p:ext uri="{BB962C8B-B14F-4D97-AF65-F5344CB8AC3E}">
        <p14:creationId xmlns:p14="http://schemas.microsoft.com/office/powerpoint/2010/main" val="1812007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1E533-5277-2B69-49D8-7D1D5CC19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3959" y="2062134"/>
            <a:ext cx="3563951" cy="2153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latin typeface="Century Schoolbook"/>
                <a:cs typeface="Arial"/>
              </a:rPr>
              <a:t>Path Traced by DGA-Star (Red) and A-Star (Blue) algorithm from Top Left corner to Bottom Right Corner.</a:t>
            </a:r>
          </a:p>
          <a:p>
            <a:endParaRPr lang="en-US"/>
          </a:p>
        </p:txBody>
      </p:sp>
      <p:pic>
        <p:nvPicPr>
          <p:cNvPr id="5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76E70C6-FB97-BD47-740A-A1B2EAFE46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98047" y="393148"/>
            <a:ext cx="6055391" cy="6063075"/>
          </a:xfrm>
        </p:spPr>
      </p:pic>
    </p:spTree>
    <p:extLst>
      <p:ext uri="{BB962C8B-B14F-4D97-AF65-F5344CB8AC3E}">
        <p14:creationId xmlns:p14="http://schemas.microsoft.com/office/powerpoint/2010/main" val="1228876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06378C3-EA41-4A0B-8144-97AF179E9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BC575D-863A-449B-AA18-A22D2A84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752" y="0"/>
            <a:ext cx="5165308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E11A5-37E6-0ADA-1BDC-C851C452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993" y="643465"/>
            <a:ext cx="4419074" cy="5560272"/>
          </a:xfrm>
        </p:spPr>
        <p:txBody>
          <a:bodyPr anchor="ctr">
            <a:normAutofit/>
          </a:bodyPr>
          <a:lstStyle/>
          <a:p>
            <a:r>
              <a:rPr lang="en-US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C4E7C-E510-6295-6DAE-CFBC4F7EE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248" y="643465"/>
            <a:ext cx="4009730" cy="55287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DGA-Star</a:t>
            </a:r>
          </a:p>
          <a:p>
            <a:r>
              <a:rPr lang="en-US"/>
              <a:t>Gound robot</a:t>
            </a:r>
          </a:p>
          <a:p>
            <a:r>
              <a:rPr lang="en-US"/>
              <a:t>Drone Flight</a:t>
            </a:r>
          </a:p>
          <a:p>
            <a:r>
              <a:rPr lang="en-US"/>
              <a:t>System Architecture</a:t>
            </a:r>
          </a:p>
          <a:p>
            <a:r>
              <a:rPr lang="en-US"/>
              <a:t>Simulation</a:t>
            </a:r>
          </a:p>
          <a:p>
            <a:r>
              <a:rPr lang="en-US"/>
              <a:t>Image Processing</a:t>
            </a:r>
          </a:p>
          <a:p>
            <a:r>
              <a:rPr lang="en-US"/>
              <a:t>Results</a:t>
            </a:r>
          </a:p>
          <a:p>
            <a:r>
              <a:rPr lang="en-US"/>
              <a:t>Conclusion - Future Work</a:t>
            </a:r>
          </a:p>
          <a:p>
            <a:r>
              <a:rPr lang="en-US"/>
              <a:t>Paper Submission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2A87A1-E008-492C-8D91-EA0B5488D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365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B912-267F-CD47-513B-6CC1AB2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68" y="619760"/>
            <a:ext cx="9692640" cy="795476"/>
          </a:xfrm>
        </p:spPr>
        <p:txBody>
          <a:bodyPr>
            <a:normAutofit/>
          </a:bodyPr>
          <a:lstStyle/>
          <a:p>
            <a:r>
              <a:rPr lang="en-US"/>
              <a:t>Image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top view of a building and trucks&#10;&#10;AI-generated content may be incorrect.">
            <a:extLst>
              <a:ext uri="{FF2B5EF4-FFF2-40B4-BE49-F238E27FC236}">
                <a16:creationId xmlns:a16="http://schemas.microsoft.com/office/drawing/2014/main" id="{BC5C432C-8002-2CB8-36B6-EC7D6C6C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1" y="2261774"/>
            <a:ext cx="3371022" cy="3361497"/>
          </a:xfrm>
          <a:prstGeom prst="rect">
            <a:avLst/>
          </a:prstGeom>
        </p:spPr>
      </p:pic>
      <p:pic>
        <p:nvPicPr>
          <p:cNvPr id="6" name="Picture 5" descr="A map of a building with different types of trucks&#10;&#10;AI-generated content may be incorrect.">
            <a:extLst>
              <a:ext uri="{FF2B5EF4-FFF2-40B4-BE49-F238E27FC236}">
                <a16:creationId xmlns:a16="http://schemas.microsoft.com/office/drawing/2014/main" id="{D27BC604-233E-3081-1308-6F65BF95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54" y="2268055"/>
            <a:ext cx="3636894" cy="3348935"/>
          </a:xfrm>
          <a:prstGeom prst="rect">
            <a:avLst/>
          </a:prstGeom>
        </p:spPr>
      </p:pic>
      <p:pic>
        <p:nvPicPr>
          <p:cNvPr id="7" name="Picture 6" descr="A group of rectangular black rectangles&#10;&#10;AI-generated content may be incorrect.">
            <a:extLst>
              <a:ext uri="{FF2B5EF4-FFF2-40B4-BE49-F238E27FC236}">
                <a16:creationId xmlns:a16="http://schemas.microsoft.com/office/drawing/2014/main" id="{E7A175B8-2CF5-8697-BADF-0FAEA9C4F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656" y="2264603"/>
            <a:ext cx="3555034" cy="3366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0AC24B-C450-0F58-32BF-B97B1CEF51A1}"/>
              </a:ext>
            </a:extLst>
          </p:cNvPr>
          <p:cNvSpPr txBox="1"/>
          <p:nvPr/>
        </p:nvSpPr>
        <p:spPr>
          <a:xfrm>
            <a:off x="323849" y="6166757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   Original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48EB1-BF40-0B3C-3BF3-6F865169E3B6}"/>
              </a:ext>
            </a:extLst>
          </p:cNvPr>
          <p:cNvSpPr txBox="1"/>
          <p:nvPr/>
        </p:nvSpPr>
        <p:spPr>
          <a:xfrm>
            <a:off x="3927020" y="6166757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  Obstacle Contours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11DCC-EC39-56E5-2EDD-A9FC14F1262E}"/>
              </a:ext>
            </a:extLst>
          </p:cNvPr>
          <p:cNvSpPr txBox="1"/>
          <p:nvPr/>
        </p:nvSpPr>
        <p:spPr>
          <a:xfrm>
            <a:off x="7791449" y="6166757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   Binary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9CAFD3-3B3B-0923-A409-B70A11E42210}"/>
              </a:ext>
            </a:extLst>
          </p:cNvPr>
          <p:cNvSpPr txBox="1"/>
          <p:nvPr/>
        </p:nvSpPr>
        <p:spPr>
          <a:xfrm>
            <a:off x="323849" y="5796642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      (a)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6ECBC-5494-4D8B-99D1-EC149A073809}"/>
              </a:ext>
            </a:extLst>
          </p:cNvPr>
          <p:cNvSpPr txBox="1"/>
          <p:nvPr/>
        </p:nvSpPr>
        <p:spPr>
          <a:xfrm>
            <a:off x="3927020" y="5796642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      (b)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07860-F1F4-26C6-8DBD-794BF1E8BA7A}"/>
              </a:ext>
            </a:extLst>
          </p:cNvPr>
          <p:cNvSpPr txBox="1"/>
          <p:nvPr/>
        </p:nvSpPr>
        <p:spPr>
          <a:xfrm>
            <a:off x="7791448" y="5796641"/>
            <a:ext cx="3061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      (c)</a:t>
            </a:r>
          </a:p>
        </p:txBody>
      </p:sp>
    </p:spTree>
    <p:extLst>
      <p:ext uri="{BB962C8B-B14F-4D97-AF65-F5344CB8AC3E}">
        <p14:creationId xmlns:p14="http://schemas.microsoft.com/office/powerpoint/2010/main" val="920718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warehouse&#10;&#10;AI-generated content may be incorrect.">
            <a:extLst>
              <a:ext uri="{FF2B5EF4-FFF2-40B4-BE49-F238E27FC236}">
                <a16:creationId xmlns:a16="http://schemas.microsoft.com/office/drawing/2014/main" id="{8F51E335-6FD6-8348-E50F-D79BEEA256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86857" y="680278"/>
            <a:ext cx="5586943" cy="549985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8ABAC-5257-5B40-5A35-9321378B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459" y="2027899"/>
            <a:ext cx="3707517" cy="2175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Path Traced by DGA-Star (Red) and A-Star (Blue) algorithm from Top Left corner to Bottom Right Corner.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6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C05438-8975-4783-BCC7-9A4F0BD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0ACCC9-A5C0-44FC-9472-E3E4BF4B4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112ED-31EB-923B-CA96-7634F17B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573" y="758952"/>
            <a:ext cx="3907625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>
                <a:solidFill>
                  <a:srgbClr val="FFFFFF"/>
                </a:solidFill>
              </a:rPr>
              <a:t>Result:</a:t>
            </a:r>
          </a:p>
          <a:p>
            <a:pPr>
              <a:lnSpc>
                <a:spcPct val="85000"/>
              </a:lnSpc>
            </a:pPr>
            <a:r>
              <a:rPr lang="en-US" sz="4100">
                <a:solidFill>
                  <a:srgbClr val="FFFFFF"/>
                </a:solidFill>
              </a:rPr>
              <a:t>Analysis of Computational time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8B8E8AE-1882-46F3-94E7-A2A391494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60873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F5927256-A767-800C-46A2-D0728D317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183" y="534721"/>
            <a:ext cx="5151817" cy="57885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AE0C4B-4D5E-48B0-929B-038F7E948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48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6E0A0B-1FF6-088F-B99C-16CC18DEB1B9}"/>
              </a:ext>
            </a:extLst>
          </p:cNvPr>
          <p:cNvSpPr txBox="1"/>
          <p:nvPr/>
        </p:nvSpPr>
        <p:spPr>
          <a:xfrm>
            <a:off x="8318090" y="758952"/>
            <a:ext cx="3520651" cy="40416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Run-Time Comparison in </a:t>
            </a:r>
            <a:r>
              <a:rPr lang="en-US" sz="4000" spc="-5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Webots</a:t>
            </a:r>
            <a:endParaRPr lang="en-US" sz="4000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4400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omparision_Simulation.png">
            <a:extLst>
              <a:ext uri="{FF2B5EF4-FFF2-40B4-BE49-F238E27FC236}">
                <a16:creationId xmlns:a16="http://schemas.microsoft.com/office/drawing/2014/main" id="{B9F2BCC3-37A0-E8EA-99F2-E39A8A418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375" y="1448980"/>
            <a:ext cx="6137852" cy="367052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79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06063-B130-A556-108D-83DF2550EB20}"/>
              </a:ext>
            </a:extLst>
          </p:cNvPr>
          <p:cNvSpPr txBox="1"/>
          <p:nvPr/>
        </p:nvSpPr>
        <p:spPr>
          <a:xfrm>
            <a:off x="8318090" y="758952"/>
            <a:ext cx="2802194" cy="40416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Cumulative Turning Effort VS Obstacle Density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energy_comparision.png">
            <a:extLst>
              <a:ext uri="{FF2B5EF4-FFF2-40B4-BE49-F238E27FC236}">
                <a16:creationId xmlns:a16="http://schemas.microsoft.com/office/drawing/2014/main" id="{5F99CB27-8891-0043-B013-9E3589989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375" y="1448980"/>
            <a:ext cx="6616823" cy="39535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9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9B124-9EA1-B6B5-6BBF-8ADD08DD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47" y="719151"/>
            <a:ext cx="10653422" cy="8175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entury Schoolbook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9058-6006-2507-DA99-1ECFC3D7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14" y="1328057"/>
            <a:ext cx="9564818" cy="21951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Enhanced Path Smoothness</a:t>
            </a:r>
          </a:p>
          <a:p>
            <a:r>
              <a:rPr lang="en-US" sz="2000">
                <a:ea typeface="+mn-lt"/>
                <a:cs typeface="+mn-lt"/>
              </a:rPr>
              <a:t>Reduced Energy Consumption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Decreased Mechanical Wear and Tear</a:t>
            </a:r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2678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78964-B358-6C53-90CA-3BBD5328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90" y="746760"/>
            <a:ext cx="10653422" cy="806519"/>
          </a:xfrm>
        </p:spPr>
        <p:txBody>
          <a:bodyPr>
            <a:normAutofit/>
          </a:bodyPr>
          <a:lstStyle/>
          <a:p>
            <a:r>
              <a:rPr lang="en-US">
                <a:latin typeface="Century Schoolbook"/>
              </a:rPr>
              <a:t>Future 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AB7F2-DD04-923A-7E8D-1CB0FEB60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91" y="1714106"/>
            <a:ext cx="9556141" cy="21978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Century Schoolbook"/>
              </a:rPr>
              <a:t>Multi-Agent Coordination</a:t>
            </a:r>
            <a:endParaRPr lang="en-US"/>
          </a:p>
          <a:p>
            <a:r>
              <a:rPr lang="en" sz="2000" dirty="0">
                <a:ea typeface="+mn-lt"/>
                <a:cs typeface="+mn-lt"/>
              </a:rPr>
              <a:t>Enhanced Algorithm Efficiency</a:t>
            </a:r>
          </a:p>
          <a:p>
            <a:r>
              <a:rPr lang="en" sz="2000" dirty="0">
                <a:latin typeface="Century Schoolbook" panose="02040604050505020304"/>
                <a:ea typeface="+mn-lt"/>
                <a:cs typeface="+mn-lt"/>
              </a:rPr>
              <a:t>Dynamic Obstacle Handling </a:t>
            </a:r>
          </a:p>
          <a:p>
            <a:r>
              <a:rPr lang="en" sz="2000" dirty="0">
                <a:latin typeface="Century Schoolbook" panose="02040604050505020304"/>
                <a:ea typeface="+mn-lt"/>
                <a:cs typeface="+mn-lt"/>
              </a:rPr>
              <a:t>Video Integration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0695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52A2-2AEC-C944-D66E-0F805691D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758952"/>
            <a:ext cx="5390437" cy="2136648"/>
          </a:xfrm>
        </p:spPr>
        <p:txBody>
          <a:bodyPr>
            <a:normAutofit/>
          </a:bodyPr>
          <a:lstStyle/>
          <a:p>
            <a:r>
              <a:rPr lang="en-US"/>
              <a:t>Paper Submission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6DE54-AF38-1F4E-6FED-65E1A66C5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3964517"/>
            <a:ext cx="5390438" cy="25277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85000"/>
                  </a:schemeClr>
                </a:solidFill>
                <a:ea typeface="+mn-lt"/>
                <a:cs typeface="+mn-lt"/>
              </a:rPr>
              <a:t>Deepak Yadav, Dhaval Parmar, Gayathri Rangu, Shivashankar B. Nair, ”Enhancing Mobile Robot Path Planning using Aerial Information from Drones”*, 10th European Conference on Mobile Robotics(ECMR), 2025, Italy.</a:t>
            </a:r>
            <a:r>
              <a:rPr lang="en-US" sz="1700">
                <a:solidFill>
                  <a:schemeClr val="tx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endParaRPr lang="en-US" sz="170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C0338283-1D84-33B7-3E36-B0C3BE66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51" y="1565169"/>
            <a:ext cx="3718563" cy="37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76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D2F62-4A39-ACD7-BE6F-D878C8B6C503}"/>
              </a:ext>
            </a:extLst>
          </p:cNvPr>
          <p:cNvSpPr txBox="1"/>
          <p:nvPr/>
        </p:nvSpPr>
        <p:spPr>
          <a:xfrm>
            <a:off x="1261872" y="1028699"/>
            <a:ext cx="9418320" cy="38620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54C70E2-B81C-49FD-87AB-36A4F9CAC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F77CED5-3E09-45CC-8632-769F0C30C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C416C-94A0-95D1-DA05-BE2421CB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196" y="4701785"/>
            <a:ext cx="5775469" cy="127426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/>
              <a:t>Introduction</a:t>
            </a:r>
          </a:p>
        </p:txBody>
      </p:sp>
      <p:pic>
        <p:nvPicPr>
          <p:cNvPr id="5" name="Picture 4" descr="Drone Flying Inside the Warehouse. Stock Photo - Image of goods, flying: 109175460">
            <a:extLst>
              <a:ext uri="{FF2B5EF4-FFF2-40B4-BE49-F238E27FC236}">
                <a16:creationId xmlns:a16="http://schemas.microsoft.com/office/drawing/2014/main" id="{6F8B214A-C80F-B42E-F208-AE7C0D6BE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19" r="17244" b="-3"/>
          <a:stretch>
            <a:fillRect/>
          </a:stretch>
        </p:blipFill>
        <p:spPr>
          <a:xfrm>
            <a:off x="20" y="1"/>
            <a:ext cx="4848284" cy="4359438"/>
          </a:xfrm>
          <a:prstGeom prst="rect">
            <a:avLst/>
          </a:prstGeom>
        </p:spPr>
      </p:pic>
      <p:pic>
        <p:nvPicPr>
          <p:cNvPr id="6" name="Picture 5" descr="The Benefits of Drones for Traffic Surveillance - Drones and UAV News">
            <a:extLst>
              <a:ext uri="{FF2B5EF4-FFF2-40B4-BE49-F238E27FC236}">
                <a16:creationId xmlns:a16="http://schemas.microsoft.com/office/drawing/2014/main" id="{512FA6CA-CC97-63B0-AA6B-065CFA5DF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95" b="1"/>
          <a:stretch>
            <a:fillRect/>
          </a:stretch>
        </p:blipFill>
        <p:spPr>
          <a:xfrm>
            <a:off x="4975098" y="-1"/>
            <a:ext cx="7216902" cy="4359440"/>
          </a:xfrm>
          <a:prstGeom prst="rect">
            <a:avLst/>
          </a:prstGeom>
        </p:spPr>
      </p:pic>
      <p:pic>
        <p:nvPicPr>
          <p:cNvPr id="4" name="Picture 3" descr="Landslide in Norway Leads to Largest European Drone Operation Ever">
            <a:extLst>
              <a:ext uri="{FF2B5EF4-FFF2-40B4-BE49-F238E27FC236}">
                <a16:creationId xmlns:a16="http://schemas.microsoft.com/office/drawing/2014/main" id="{0767B361-FE2F-9349-7BB5-9559014C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36" r="2" b="2"/>
          <a:stretch>
            <a:fillRect/>
          </a:stretch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6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543A-FF4C-E826-4F3B-F164A442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63344"/>
          </a:xfrm>
        </p:spPr>
        <p:txBody>
          <a:bodyPr>
            <a:normAutofit/>
          </a:bodyPr>
          <a:lstStyle/>
          <a:p>
            <a:r>
              <a:rPr lang="en-US" sz="3600" b="1">
                <a:latin typeface="Century Schoolbook"/>
              </a:rPr>
              <a:t>A-Star</a:t>
            </a:r>
          </a:p>
          <a:p>
            <a:endParaRPr lang="en-US" sz="3600"/>
          </a:p>
        </p:txBody>
      </p:sp>
      <p:pic>
        <p:nvPicPr>
          <p:cNvPr id="70" name="Picture 69" descr="A grid with red dots and black squares&#10;&#10;AI-generated content may be incorrect.">
            <a:extLst>
              <a:ext uri="{FF2B5EF4-FFF2-40B4-BE49-F238E27FC236}">
                <a16:creationId xmlns:a16="http://schemas.microsoft.com/office/drawing/2014/main" id="{82EFC013-6E54-3B76-0FDC-EA987328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113" y="640080"/>
            <a:ext cx="5588101" cy="5588101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C3A1925-D6DB-C72C-C0A9-EA44859E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223755"/>
              </p:ext>
            </p:extLst>
          </p:nvPr>
        </p:nvGraphicFramePr>
        <p:xfrm>
          <a:off x="643831" y="2325157"/>
          <a:ext cx="3690425" cy="3854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242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5F4B0-C804-4270-75C8-CA2D7B5A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latin typeface="Century Schoolbook"/>
              </a:rPr>
              <a:t>Data Structures of DGA-Star</a:t>
            </a:r>
            <a:endParaRPr lang="en-US" sz="2800">
              <a:solidFill>
                <a:srgbClr val="FFFFFF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6EDF6-D975-2583-B4E9-77B661A02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Century Schoolbook"/>
              </a:rPr>
              <a:t>Grid Initialization</a:t>
            </a:r>
          </a:p>
          <a:p>
            <a:r>
              <a:rPr lang="en-US" sz="2400" dirty="0">
                <a:latin typeface="Century Schoolbook"/>
              </a:rPr>
              <a:t>Division of Cell</a:t>
            </a:r>
          </a:p>
          <a:p>
            <a:r>
              <a:rPr lang="en-US" sz="2400" dirty="0">
                <a:latin typeface="Century Schoolbook"/>
              </a:rPr>
              <a:t>Each grid cell includes: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spc="10" dirty="0">
                <a:latin typeface="Century Schoolbook"/>
              </a:rPr>
              <a:t>Coordinates and Size</a:t>
            </a:r>
          </a:p>
          <a:p>
            <a:pPr lvl="1">
              <a:buFont typeface="Arial" pitchFamily="34" charset="0"/>
              <a:buChar char="•"/>
            </a:pPr>
            <a:r>
              <a:rPr lang="en-US" sz="2400" spc="10" dirty="0">
                <a:latin typeface="Century Schoolbook"/>
              </a:rPr>
              <a:t>Obstacle Flag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spc="10" dirty="0">
                <a:latin typeface="Century Schoolbook"/>
              </a:rPr>
              <a:t>Adjacency List </a:t>
            </a:r>
          </a:p>
        </p:txBody>
      </p:sp>
    </p:spTree>
    <p:extLst>
      <p:ext uri="{BB962C8B-B14F-4D97-AF65-F5344CB8AC3E}">
        <p14:creationId xmlns:p14="http://schemas.microsoft.com/office/powerpoint/2010/main" val="216722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2640F-151A-E2BE-6156-0CA34F0C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entury Schoolbook"/>
              </a:rPr>
              <a:t>DGA-Star Algorithm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25F2B-4725-787C-F2B9-783D4C5E7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1. Start Check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2. Goal</a:t>
            </a:r>
            <a:r>
              <a:rPr lang="en-US" sz="2400" spc="10">
                <a:ea typeface="+mn-lt"/>
                <a:cs typeface="+mn-lt"/>
              </a:rPr>
              <a:t> Check</a:t>
            </a:r>
            <a:endParaRPr lang="en-US" sz="2400" spc="10"/>
          </a:p>
          <a:p>
            <a:r>
              <a:rPr lang="en-US" sz="2400">
                <a:ea typeface="+mn-lt"/>
                <a:cs typeface="+mn-lt"/>
              </a:rPr>
              <a:t>3. Search Loop:</a:t>
            </a:r>
          </a:p>
          <a:p>
            <a:pPr lvl="1">
              <a:buFont typeface="Wingdings 2" pitchFamily="34" charset="0"/>
              <a:buChar char=""/>
            </a:pPr>
            <a:r>
              <a:rPr lang="en-US" sz="2400" spc="10">
                <a:ea typeface="+mn-lt"/>
                <a:cs typeface="+mn-lt"/>
              </a:rPr>
              <a:t>Runs Adjacency A-Star</a:t>
            </a:r>
          </a:p>
          <a:p>
            <a:pPr lvl="1">
              <a:buFont typeface="Wingdings 2" pitchFamily="34" charset="0"/>
              <a:buChar char=""/>
            </a:pPr>
            <a:r>
              <a:rPr lang="en-US" sz="2400" spc="10">
                <a:ea typeface="+mn-lt"/>
                <a:cs typeface="+mn-lt"/>
              </a:rPr>
              <a:t>If path is found, return the path</a:t>
            </a:r>
          </a:p>
          <a:p>
            <a:pPr lvl="1">
              <a:buFont typeface="Wingdings 2" pitchFamily="34" charset="0"/>
              <a:buChar char=""/>
            </a:pPr>
            <a:r>
              <a:rPr lang="en-US" sz="2400" spc="10">
                <a:ea typeface="+mn-lt"/>
                <a:cs typeface="+mn-lt"/>
              </a:rPr>
              <a:t>If no path is found, further split the obstructed cells and retry.</a:t>
            </a:r>
          </a:p>
          <a:p>
            <a:pPr marL="27432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0643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2746C8-D595-6090-D44D-E030A2B7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86" y="398417"/>
            <a:ext cx="9692640" cy="813934"/>
          </a:xfrm>
        </p:spPr>
        <p:txBody>
          <a:bodyPr>
            <a:normAutofit/>
          </a:bodyPr>
          <a:lstStyle/>
          <a:p>
            <a:r>
              <a:rPr lang="en-US"/>
              <a:t>Node-Splitting Visualization</a:t>
            </a:r>
          </a:p>
        </p:txBody>
      </p:sp>
      <p:pic>
        <p:nvPicPr>
          <p:cNvPr id="6" name="Content Placeholder 5" descr="2a.PNG">
            <a:extLst>
              <a:ext uri="{FF2B5EF4-FFF2-40B4-BE49-F238E27FC236}">
                <a16:creationId xmlns:a16="http://schemas.microsoft.com/office/drawing/2014/main" id="{50B6FF8C-9128-F210-EB1E-F810A7091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209" y="2045040"/>
            <a:ext cx="3230826" cy="3228871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2b.PNG">
            <a:extLst>
              <a:ext uri="{FF2B5EF4-FFF2-40B4-BE49-F238E27FC236}">
                <a16:creationId xmlns:a16="http://schemas.microsoft.com/office/drawing/2014/main" id="{1E1AE2A8-03B0-E387-358E-654EDD97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07" y="2046514"/>
            <a:ext cx="3283041" cy="3225118"/>
          </a:xfrm>
          <a:prstGeom prst="rect">
            <a:avLst/>
          </a:prstGeom>
        </p:spPr>
      </p:pic>
      <p:pic>
        <p:nvPicPr>
          <p:cNvPr id="2" name="Picture 1" descr="A yellow and black squares&#10;&#10;AI-generated content may be incorrect.">
            <a:extLst>
              <a:ext uri="{FF2B5EF4-FFF2-40B4-BE49-F238E27FC236}">
                <a16:creationId xmlns:a16="http://schemas.microsoft.com/office/drawing/2014/main" id="{587F0AE4-7567-BCFB-7CEE-B97203E8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024" y="2047793"/>
            <a:ext cx="3289139" cy="32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8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5D9E2-37D6-FBA1-BAF3-9AA1C60F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43" y="365760"/>
            <a:ext cx="10280469" cy="944562"/>
          </a:xfrm>
        </p:spPr>
        <p:txBody>
          <a:bodyPr>
            <a:normAutofit/>
          </a:bodyPr>
          <a:lstStyle/>
          <a:p>
            <a:r>
              <a:rPr lang="en-US"/>
              <a:t>Traced Path From START to GOAL</a:t>
            </a:r>
          </a:p>
        </p:txBody>
      </p:sp>
      <p:pic>
        <p:nvPicPr>
          <p:cNvPr id="4" name="Content Placeholder 3" descr="2c.PNG">
            <a:extLst>
              <a:ext uri="{FF2B5EF4-FFF2-40B4-BE49-F238E27FC236}">
                <a16:creationId xmlns:a16="http://schemas.microsoft.com/office/drawing/2014/main" id="{F0541CAC-0779-7A0F-469B-473A486CE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717" y="2160753"/>
            <a:ext cx="3186825" cy="3237769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2d.PNG">
            <a:extLst>
              <a:ext uri="{FF2B5EF4-FFF2-40B4-BE49-F238E27FC236}">
                <a16:creationId xmlns:a16="http://schemas.microsoft.com/office/drawing/2014/main" id="{3EBFB241-6A55-7101-840F-5ED72937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87" y="2162227"/>
            <a:ext cx="3302249" cy="3296384"/>
          </a:xfrm>
          <a:prstGeom prst="rect">
            <a:avLst/>
          </a:prstGeom>
        </p:spPr>
      </p:pic>
      <p:pic>
        <p:nvPicPr>
          <p:cNvPr id="6" name="Picture 5" descr="2b.PNG">
            <a:extLst>
              <a:ext uri="{FF2B5EF4-FFF2-40B4-BE49-F238E27FC236}">
                <a16:creationId xmlns:a16="http://schemas.microsoft.com/office/drawing/2014/main" id="{F106D6B3-8BA2-EC93-5E92-E5012E8B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91" y="2163745"/>
            <a:ext cx="3292419" cy="32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73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9B6B4-99F3-235A-23A8-BE6FBE182939}"/>
              </a:ext>
            </a:extLst>
          </p:cNvPr>
          <p:cNvSpPr txBox="1"/>
          <p:nvPr/>
        </p:nvSpPr>
        <p:spPr>
          <a:xfrm>
            <a:off x="944183" y="4624001"/>
            <a:ext cx="10156435" cy="11525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50">
                <a:latin typeface="+mj-lt"/>
                <a:ea typeface="+mj-ea"/>
                <a:cs typeface="+mj-cs"/>
              </a:rPr>
              <a:t>DGA-Star VS A-Star</a:t>
            </a:r>
          </a:p>
        </p:txBody>
      </p:sp>
      <p:pic>
        <p:nvPicPr>
          <p:cNvPr id="2" name="Picture 1" descr="A grid with green dots and black squares&#10;&#10;AI-generated content may be incorrect.">
            <a:extLst>
              <a:ext uri="{FF2B5EF4-FFF2-40B4-BE49-F238E27FC236}">
                <a16:creationId xmlns:a16="http://schemas.microsoft.com/office/drawing/2014/main" id="{CA6345FB-EE78-9ADC-728C-571EC944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36" y="639097"/>
            <a:ext cx="3612392" cy="3612392"/>
          </a:xfrm>
          <a:prstGeom prst="rect">
            <a:avLst/>
          </a:prstGeom>
        </p:spPr>
      </p:pic>
      <p:pic>
        <p:nvPicPr>
          <p:cNvPr id="3" name="Picture 2" descr="A grid with red dots and black squares&#10;&#10;AI-generated content may be incorrect.">
            <a:extLst>
              <a:ext uri="{FF2B5EF4-FFF2-40B4-BE49-F238E27FC236}">
                <a16:creationId xmlns:a16="http://schemas.microsoft.com/office/drawing/2014/main" id="{0FC8B54C-38F5-3999-A48B-0B2A4B62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271" y="639097"/>
            <a:ext cx="3612392" cy="3612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B2B14C-222C-61ED-71A7-EF43AB95559D}"/>
              </a:ext>
            </a:extLst>
          </p:cNvPr>
          <p:cNvSpPr txBox="1"/>
          <p:nvPr/>
        </p:nvSpPr>
        <p:spPr>
          <a:xfrm>
            <a:off x="1513973" y="360947"/>
            <a:ext cx="7800473" cy="11730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8312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View</vt:lpstr>
      <vt:lpstr>PowerPoint Presentation</vt:lpstr>
      <vt:lpstr>Outline</vt:lpstr>
      <vt:lpstr>Introduction</vt:lpstr>
      <vt:lpstr>A-Star </vt:lpstr>
      <vt:lpstr>Data Structures of DGA-Star</vt:lpstr>
      <vt:lpstr>DGA-Star Algorithm</vt:lpstr>
      <vt:lpstr>Node-Splitting Visualization</vt:lpstr>
      <vt:lpstr>Traced Path From START to GOAL</vt:lpstr>
      <vt:lpstr>PowerPoint Presentation</vt:lpstr>
      <vt:lpstr>Comparative Study</vt:lpstr>
      <vt:lpstr>Qualitative Comparison between DGA-Star(Green), A-Star(Blue) and D-Star (Yellow)</vt:lpstr>
      <vt:lpstr>Path Comparision</vt:lpstr>
      <vt:lpstr>Drone Flight </vt:lpstr>
      <vt:lpstr>Ground Robot </vt:lpstr>
      <vt:lpstr>System Architecture</vt:lpstr>
      <vt:lpstr>Workflow</vt:lpstr>
      <vt:lpstr>PlutoX Drone Images</vt:lpstr>
      <vt:lpstr>PowerPoint Presentation</vt:lpstr>
      <vt:lpstr>PowerPoint Presentation</vt:lpstr>
      <vt:lpstr>Image Processing</vt:lpstr>
      <vt:lpstr>PowerPoint Presentation</vt:lpstr>
      <vt:lpstr>Result: Analysis of Computational time</vt:lpstr>
      <vt:lpstr>PowerPoint Presentation</vt:lpstr>
      <vt:lpstr>PowerPoint Presentation</vt:lpstr>
      <vt:lpstr>Conclusion</vt:lpstr>
      <vt:lpstr>Future Works</vt:lpstr>
      <vt:lpstr>Paper Submission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15</cp:revision>
  <dcterms:created xsi:type="dcterms:W3CDTF">2013-07-15T20:26:40Z</dcterms:created>
  <dcterms:modified xsi:type="dcterms:W3CDTF">2025-05-26T05:05:46Z</dcterms:modified>
</cp:coreProperties>
</file>